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3.xml" ContentType="application/vnd.openxmlformats-officedocument.drawingml.diagram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Default Extension="xlsx" ContentType="application/vnd.openxmlformats-officedocument.spreadsheetml.sheet"/>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316" r:id="rId33"/>
    <p:sldId id="317"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02" autoAdjust="0"/>
  </p:normalViewPr>
  <p:slideViewPr>
    <p:cSldViewPr>
      <p:cViewPr varScale="1">
        <p:scale>
          <a:sx n="62" d="100"/>
          <a:sy n="62" d="100"/>
        </p:scale>
        <p:origin x="-1392"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96146560"/>
        <c:axId val="96148480"/>
      </c:barChart>
      <c:catAx>
        <c:axId val="96146560"/>
        <c:scaling>
          <c:orientation val="minMax"/>
        </c:scaling>
        <c:axPos val="b"/>
        <c:title>
          <c:tx>
            <c:rich>
              <a:bodyPr/>
              <a:lstStyle/>
              <a:p>
                <a:pPr>
                  <a:defRPr/>
                </a:pPr>
                <a:r>
                  <a:rPr lang="en-US"/>
                  <a:t>Hướng</a:t>
                </a:r>
              </a:p>
            </c:rich>
          </c:tx>
          <c:layout/>
        </c:title>
        <c:majorTickMark val="none"/>
        <c:tickLblPos val="nextTo"/>
        <c:crossAx val="96148480"/>
        <c:crosses val="autoZero"/>
        <c:auto val="1"/>
        <c:lblAlgn val="ctr"/>
        <c:lblOffset val="100"/>
      </c:catAx>
      <c:valAx>
        <c:axId val="96148480"/>
        <c:scaling>
          <c:orientation val="minMax"/>
        </c:scaling>
        <c:axPos val="l"/>
        <c:title>
          <c:tx>
            <c:rich>
              <a:bodyPr/>
              <a:lstStyle/>
              <a:p>
                <a:pPr>
                  <a:defRPr/>
                </a:pPr>
                <a:r>
                  <a:rPr lang="en-US"/>
                  <a:t>Biên Độ</a:t>
                </a:r>
              </a:p>
            </c:rich>
          </c:tx>
          <c:layout/>
        </c:title>
        <c:numFmt formatCode="General" sourceLinked="1"/>
        <c:tickLblPos val="nextTo"/>
        <c:crossAx val="96146560"/>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4E720B9-6C35-4058-8266-1AAAD5161FD9}">
      <dgm:prSet phldrT="[Text]"/>
      <dgm:spPr/>
      <dgm:t>
        <a:bodyPr/>
        <a:lstStyle/>
        <a:p>
          <a:r>
            <a:rPr lang="en-US" dirty="0"/>
            <a:t>Hair Detection</a:t>
          </a:r>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a:t>Upper body detection by SVM + HOG</a:t>
          </a:r>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a:t>Upper body detection by Snake (omega shape)</a:t>
          </a:r>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D432725F-EE6D-4D3F-B38E-0F89BA330F44}">
      <dgm:prSet phldrT="[Text]"/>
      <dgm:spPr/>
      <dgm:t>
        <a:bodyPr/>
        <a:lstStyle/>
        <a:p>
          <a:r>
            <a:rPr lang="en-US" dirty="0"/>
            <a:t>Result</a:t>
          </a:r>
        </a:p>
      </dgm:t>
    </dgm:pt>
    <dgm:pt modelId="{BACA8C24-23ED-4DDB-86F1-294E25581B43}" type="parTrans" cxnId="{EBA659C0-F694-40A3-AAEA-E22B31B083C7}">
      <dgm:prSet/>
      <dgm:spPr/>
      <dgm:t>
        <a:bodyPr/>
        <a:lstStyle/>
        <a:p>
          <a:endParaRPr lang="en-US"/>
        </a:p>
      </dgm:t>
    </dgm:pt>
    <dgm:pt modelId="{7E909F6F-2545-4474-B761-863F7AF2DE80}" type="sibTrans" cxnId="{EBA659C0-F694-40A3-AAEA-E22B31B083C7}">
      <dgm:prSet/>
      <dgm:spPr/>
      <dgm:t>
        <a:bodyPr/>
        <a:lstStyle/>
        <a:p>
          <a:endParaRPr lang="en-US"/>
        </a:p>
      </dgm:t>
    </dgm:pt>
    <dgm:pt modelId="{A2B2B868-85FD-41DF-BA22-6B6C29F18E6C}">
      <dgm:prSet phldrT="[Text]"/>
      <dgm:spPr/>
      <dgm:t>
        <a:bodyPr/>
        <a:lstStyle/>
        <a:p>
          <a:r>
            <a:rPr lang="en-US" dirty="0"/>
            <a:t>frame</a:t>
          </a:r>
        </a:p>
      </dgm:t>
    </dgm:pt>
    <dgm:pt modelId="{96539484-ACA5-4766-A2DC-75563FA2D44E}" type="sibTrans" cxnId="{51E936C2-DD1C-4057-A7C0-199BD6FF8353}">
      <dgm:prSet/>
      <dgm:spPr/>
      <dgm:t>
        <a:bodyPr/>
        <a:lstStyle/>
        <a:p>
          <a:endParaRPr lang="en-US"/>
        </a:p>
      </dgm:t>
    </dgm:pt>
    <dgm:pt modelId="{269CC933-2F95-472E-99B3-E563F53C0C08}" type="parTrans" cxnId="{51E936C2-DD1C-4057-A7C0-199BD6FF8353}">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5">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4"/>
      <dgm:spPr/>
      <dgm:t>
        <a:bodyPr/>
        <a:lstStyle/>
        <a:p>
          <a:endParaRPr lang="en-US"/>
        </a:p>
      </dgm:t>
    </dgm:pt>
    <dgm:pt modelId="{CE1C5FC4-CA23-4AE9-AB2A-A4B23292C862}" type="pres">
      <dgm:prSet presAssocID="{96539484-ACA5-4766-A2DC-75563FA2D44E}" presName="connectorText" presStyleLbl="sibTrans2D1" presStyleIdx="0" presStyleCnt="4"/>
      <dgm:spPr/>
      <dgm:t>
        <a:bodyPr/>
        <a:lstStyle/>
        <a:p>
          <a:endParaRPr lang="en-US"/>
        </a:p>
      </dgm:t>
    </dgm:pt>
    <dgm:pt modelId="{37207CDA-B19C-401F-B101-737A237BC938}" type="pres">
      <dgm:prSet presAssocID="{A4E720B9-6C35-4058-8266-1AAAD5161FD9}" presName="node" presStyleLbl="node1" presStyleIdx="1" presStyleCnt="5">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4"/>
      <dgm:spPr/>
      <dgm:t>
        <a:bodyPr/>
        <a:lstStyle/>
        <a:p>
          <a:endParaRPr lang="en-US"/>
        </a:p>
      </dgm:t>
    </dgm:pt>
    <dgm:pt modelId="{82D964B7-9D91-4CE8-822A-F620F3669DF1}" type="pres">
      <dgm:prSet presAssocID="{AB54B5B9-7F2B-4AD0-8069-C0BDE37DEFF6}" presName="connectorText" presStyleLbl="sibTrans2D1" presStyleIdx="1" presStyleCnt="4"/>
      <dgm:spPr/>
      <dgm:t>
        <a:bodyPr/>
        <a:lstStyle/>
        <a:p>
          <a:endParaRPr lang="en-US"/>
        </a:p>
      </dgm:t>
    </dgm:pt>
    <dgm:pt modelId="{3B79C1A1-3015-43D0-B18C-257E507ECD9C}" type="pres">
      <dgm:prSet presAssocID="{1822A751-DDE1-4429-A297-AE329F5735BE}" presName="node" presStyleLbl="node1" presStyleIdx="2" presStyleCnt="5">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4"/>
      <dgm:spPr/>
      <dgm:t>
        <a:bodyPr/>
        <a:lstStyle/>
        <a:p>
          <a:endParaRPr lang="en-US"/>
        </a:p>
      </dgm:t>
    </dgm:pt>
    <dgm:pt modelId="{3886B318-27B1-4F76-93D7-888CD485BB9C}" type="pres">
      <dgm:prSet presAssocID="{63CA12EE-D70A-4CC2-AE5F-70A2B47F36C6}" presName="connectorText" presStyleLbl="sibTrans2D1" presStyleIdx="2" presStyleCnt="4"/>
      <dgm:spPr/>
      <dgm:t>
        <a:bodyPr/>
        <a:lstStyle/>
        <a:p>
          <a:endParaRPr lang="en-US"/>
        </a:p>
      </dgm:t>
    </dgm:pt>
    <dgm:pt modelId="{F3C761D8-CD8B-43F7-9AF5-7994E433D6FE}" type="pres">
      <dgm:prSet presAssocID="{79E75E51-069C-42CE-BA08-464590AB8325}" presName="node" presStyleLbl="node1" presStyleIdx="3" presStyleCnt="5">
        <dgm:presLayoutVars>
          <dgm:bulletEnabled val="1"/>
        </dgm:presLayoutVars>
      </dgm:prSet>
      <dgm:spPr/>
      <dgm:t>
        <a:bodyPr/>
        <a:lstStyle/>
        <a:p>
          <a:endParaRPr lang="en-US"/>
        </a:p>
      </dgm:t>
    </dgm:pt>
    <dgm:pt modelId="{E6BA4D0E-6C61-4D93-8807-D55094C45D56}" type="pres">
      <dgm:prSet presAssocID="{CEF07FBB-0962-4CEE-9107-887E8BA474DE}" presName="sibTrans" presStyleLbl="sibTrans2D1" presStyleIdx="3" presStyleCnt="4"/>
      <dgm:spPr/>
      <dgm:t>
        <a:bodyPr/>
        <a:lstStyle/>
        <a:p>
          <a:endParaRPr lang="en-US"/>
        </a:p>
      </dgm:t>
    </dgm:pt>
    <dgm:pt modelId="{D39E5B54-CA59-4ACF-AC06-AEC4114853C9}" type="pres">
      <dgm:prSet presAssocID="{CEF07FBB-0962-4CEE-9107-887E8BA474DE}" presName="connectorText" presStyleLbl="sibTrans2D1" presStyleIdx="3" presStyleCnt="4"/>
      <dgm:spPr/>
      <dgm:t>
        <a:bodyPr/>
        <a:lstStyle/>
        <a:p>
          <a:endParaRPr lang="en-US"/>
        </a:p>
      </dgm:t>
    </dgm:pt>
    <dgm:pt modelId="{9D4E209B-A51E-49C0-84D2-B8A4CDFDFF83}" type="pres">
      <dgm:prSet presAssocID="{D432725F-EE6D-4D3F-B38E-0F89BA330F44}" presName="node" presStyleLbl="node1" presStyleIdx="4" presStyleCnt="5">
        <dgm:presLayoutVars>
          <dgm:bulletEnabled val="1"/>
        </dgm:presLayoutVars>
      </dgm:prSet>
      <dgm:spPr/>
      <dgm:t>
        <a:bodyPr/>
        <a:lstStyle/>
        <a:p>
          <a:endParaRPr lang="en-US"/>
        </a:p>
      </dgm:t>
    </dgm:pt>
  </dgm:ptLst>
  <dgm:cxnLst>
    <dgm:cxn modelId="{834C3E8C-7664-41B2-8480-C0540738445F}" type="presOf" srcId="{79E75E51-069C-42CE-BA08-464590AB8325}" destId="{F3C761D8-CD8B-43F7-9AF5-7994E433D6FE}" srcOrd="0"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CCE7DA54-4E00-4F67-9AC2-114D27E6CEFD}" type="presOf" srcId="{CEF07FBB-0962-4CEE-9107-887E8BA474DE}" destId="{E6BA4D0E-6C61-4D93-8807-D55094C45D56}" srcOrd="0" destOrd="0" presId="urn:microsoft.com/office/officeart/2005/8/layout/process5"/>
    <dgm:cxn modelId="{5DBC3B56-FC4D-4BB0-B91A-311F9FA03936}" type="presOf" srcId="{63CA12EE-D70A-4CC2-AE5F-70A2B47F36C6}" destId="{792F1292-6D16-4FAF-A36B-DBD58D9FA42D}" srcOrd="0" destOrd="0" presId="urn:microsoft.com/office/officeart/2005/8/layout/process5"/>
    <dgm:cxn modelId="{DEF70D2F-51EB-479D-850E-0517FAA9F4EE}" type="presOf" srcId="{A2B2B868-85FD-41DF-BA22-6B6C29F18E6C}" destId="{22AF3AE4-4E1B-4771-84A7-C96DD1CD72BB}" srcOrd="0" destOrd="0" presId="urn:microsoft.com/office/officeart/2005/8/layout/process5"/>
    <dgm:cxn modelId="{25934D6D-ECF4-4BF2-9BD8-E5077CB0CF3E}" type="presOf" srcId="{D432725F-EE6D-4D3F-B38E-0F89BA330F44}" destId="{9D4E209B-A51E-49C0-84D2-B8A4CDFDFF83}"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C58A1A6-9A21-492C-ACFC-7B9F6398DFDE}" type="presOf" srcId="{96539484-ACA5-4766-A2DC-75563FA2D44E}" destId="{528D1EBD-91C0-4538-8FB3-B30DDF196AFC}" srcOrd="0" destOrd="0" presId="urn:microsoft.com/office/officeart/2005/8/layout/process5"/>
    <dgm:cxn modelId="{54D6DAC2-8ACD-4129-9D05-C537085F835B}" type="presOf" srcId="{A4E720B9-6C35-4058-8266-1AAAD5161FD9}" destId="{37207CDA-B19C-401F-B101-737A237BC938}"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B67F746A-E2EA-4865-8664-EC7B1CF3E696}" type="presOf" srcId="{37A72F9D-E761-45CC-B389-F0E334B3812A}" destId="{C8B3D177-695F-4B71-A900-1E643C07CF2A}" srcOrd="0" destOrd="0" presId="urn:microsoft.com/office/officeart/2005/8/layout/process5"/>
    <dgm:cxn modelId="{D26FAC7C-70A4-4D7D-89DD-F9BC293C2D61}" type="presOf" srcId="{96539484-ACA5-4766-A2DC-75563FA2D44E}" destId="{CE1C5FC4-CA23-4AE9-AB2A-A4B23292C862}" srcOrd="1" destOrd="0" presId="urn:microsoft.com/office/officeart/2005/8/layout/process5"/>
    <dgm:cxn modelId="{E030EEFD-1E80-4EAA-B64C-2A31810FB8DE}" type="presOf" srcId="{63CA12EE-D70A-4CC2-AE5F-70A2B47F36C6}" destId="{3886B318-27B1-4F76-93D7-888CD485BB9C}" srcOrd="1" destOrd="0" presId="urn:microsoft.com/office/officeart/2005/8/layout/process5"/>
    <dgm:cxn modelId="{E4485E32-1BF3-4BED-9141-39414F9EE551}" type="presOf" srcId="{AB54B5B9-7F2B-4AD0-8069-C0BDE37DEFF6}" destId="{CCCA09FA-A099-4B55-BD9E-38CE34FD697B}" srcOrd="0" destOrd="0" presId="urn:microsoft.com/office/officeart/2005/8/layout/process5"/>
    <dgm:cxn modelId="{51E936C2-DD1C-4057-A7C0-199BD6FF8353}" srcId="{37A72F9D-E761-45CC-B389-F0E334B3812A}" destId="{A2B2B868-85FD-41DF-BA22-6B6C29F18E6C}" srcOrd="0" destOrd="0" parTransId="{269CC933-2F95-472E-99B3-E563F53C0C08}" sibTransId="{96539484-ACA5-4766-A2DC-75563FA2D44E}"/>
    <dgm:cxn modelId="{BBEFCB8C-FA2E-4A22-B8C7-C3139F1CA437}" type="presOf" srcId="{CEF07FBB-0962-4CEE-9107-887E8BA474DE}" destId="{D39E5B54-CA59-4ACF-AC06-AEC4114853C9}" srcOrd="1" destOrd="0" presId="urn:microsoft.com/office/officeart/2005/8/layout/process5"/>
    <dgm:cxn modelId="{DD46E5A6-BC0A-4E55-90E1-6EEF962B150B}" type="presOf" srcId="{AB54B5B9-7F2B-4AD0-8069-C0BDE37DEFF6}" destId="{82D964B7-9D91-4CE8-822A-F620F3669DF1}" srcOrd="1" destOrd="0" presId="urn:microsoft.com/office/officeart/2005/8/layout/process5"/>
    <dgm:cxn modelId="{ECCC3BF2-5281-4DBF-BE9A-03EB5AD47736}" type="presOf" srcId="{1822A751-DDE1-4429-A297-AE329F5735BE}" destId="{3B79C1A1-3015-43D0-B18C-257E507ECD9C}" srcOrd="0" destOrd="0" presId="urn:microsoft.com/office/officeart/2005/8/layout/process5"/>
    <dgm:cxn modelId="{EBA659C0-F694-40A3-AAEA-E22B31B083C7}" srcId="{37A72F9D-E761-45CC-B389-F0E334B3812A}" destId="{D432725F-EE6D-4D3F-B38E-0F89BA330F44}" srcOrd="4" destOrd="0" parTransId="{BACA8C24-23ED-4DDB-86F1-294E25581B43}" sibTransId="{7E909F6F-2545-4474-B761-863F7AF2DE80}"/>
    <dgm:cxn modelId="{AD2FAADD-4E29-4835-A300-98E7F86DD437}" type="presParOf" srcId="{C8B3D177-695F-4B71-A900-1E643C07CF2A}" destId="{22AF3AE4-4E1B-4771-84A7-C96DD1CD72BB}" srcOrd="0" destOrd="0" presId="urn:microsoft.com/office/officeart/2005/8/layout/process5"/>
    <dgm:cxn modelId="{8631C0B9-BD7A-424A-99F5-094CDBA0E31E}" type="presParOf" srcId="{C8B3D177-695F-4B71-A900-1E643C07CF2A}" destId="{528D1EBD-91C0-4538-8FB3-B30DDF196AFC}" srcOrd="1" destOrd="0" presId="urn:microsoft.com/office/officeart/2005/8/layout/process5"/>
    <dgm:cxn modelId="{5B5A2725-DFC0-4363-84DC-CA59B964D696}" type="presParOf" srcId="{528D1EBD-91C0-4538-8FB3-B30DDF196AFC}" destId="{CE1C5FC4-CA23-4AE9-AB2A-A4B23292C862}" srcOrd="0" destOrd="0" presId="urn:microsoft.com/office/officeart/2005/8/layout/process5"/>
    <dgm:cxn modelId="{F0F43C19-4C62-4981-A786-3E24F71AB03E}" type="presParOf" srcId="{C8B3D177-695F-4B71-A900-1E643C07CF2A}" destId="{37207CDA-B19C-401F-B101-737A237BC938}" srcOrd="2" destOrd="0" presId="urn:microsoft.com/office/officeart/2005/8/layout/process5"/>
    <dgm:cxn modelId="{FA3528E1-BCD6-4E3D-A7AF-7FFBEC632CA6}" type="presParOf" srcId="{C8B3D177-695F-4B71-A900-1E643C07CF2A}" destId="{CCCA09FA-A099-4B55-BD9E-38CE34FD697B}" srcOrd="3" destOrd="0" presId="urn:microsoft.com/office/officeart/2005/8/layout/process5"/>
    <dgm:cxn modelId="{60C00000-FC83-4341-8551-39E4562ADDE1}" type="presParOf" srcId="{CCCA09FA-A099-4B55-BD9E-38CE34FD697B}" destId="{82D964B7-9D91-4CE8-822A-F620F3669DF1}" srcOrd="0" destOrd="0" presId="urn:microsoft.com/office/officeart/2005/8/layout/process5"/>
    <dgm:cxn modelId="{482A55AE-2FDF-4A37-8C14-60B1DC89D4DC}" type="presParOf" srcId="{C8B3D177-695F-4B71-A900-1E643C07CF2A}" destId="{3B79C1A1-3015-43D0-B18C-257E507ECD9C}" srcOrd="4" destOrd="0" presId="urn:microsoft.com/office/officeart/2005/8/layout/process5"/>
    <dgm:cxn modelId="{04523357-DF49-4D1A-95EA-5C0E22F60F40}" type="presParOf" srcId="{C8B3D177-695F-4B71-A900-1E643C07CF2A}" destId="{792F1292-6D16-4FAF-A36B-DBD58D9FA42D}" srcOrd="5" destOrd="0" presId="urn:microsoft.com/office/officeart/2005/8/layout/process5"/>
    <dgm:cxn modelId="{C64B504B-E86D-40FE-A1F0-DD8C968AF626}" type="presParOf" srcId="{792F1292-6D16-4FAF-A36B-DBD58D9FA42D}" destId="{3886B318-27B1-4F76-93D7-888CD485BB9C}" srcOrd="0" destOrd="0" presId="urn:microsoft.com/office/officeart/2005/8/layout/process5"/>
    <dgm:cxn modelId="{373EDCC9-3582-4ECE-A95F-8EB8D8C683AB}" type="presParOf" srcId="{C8B3D177-695F-4B71-A900-1E643C07CF2A}" destId="{F3C761D8-CD8B-43F7-9AF5-7994E433D6FE}" srcOrd="6" destOrd="0" presId="urn:microsoft.com/office/officeart/2005/8/layout/process5"/>
    <dgm:cxn modelId="{8374C2EE-F808-4AB7-997D-2F132453EB8D}" type="presParOf" srcId="{C8B3D177-695F-4B71-A900-1E643C07CF2A}" destId="{E6BA4D0E-6C61-4D93-8807-D55094C45D56}" srcOrd="7" destOrd="0" presId="urn:microsoft.com/office/officeart/2005/8/layout/process5"/>
    <dgm:cxn modelId="{36880118-54C3-46B9-96C3-3D639A2D935D}" type="presParOf" srcId="{E6BA4D0E-6C61-4D93-8807-D55094C45D56}" destId="{D39E5B54-CA59-4ACF-AC06-AEC4114853C9}" srcOrd="0" destOrd="0" presId="urn:microsoft.com/office/officeart/2005/8/layout/process5"/>
    <dgm:cxn modelId="{C5FCAA7F-7DF4-45C9-9912-2112A985116C}" type="presParOf" srcId="{C8B3D177-695F-4B71-A900-1E643C07CF2A}" destId="{9D4E209B-A51E-49C0-84D2-B8A4CDFDFF83}" srcOrd="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6295" y="742592"/>
          <a:ext cx="1881633" cy="11289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frame</a:t>
          </a:r>
        </a:p>
      </dsp:txBody>
      <dsp:txXfrm>
        <a:off x="6295" y="742592"/>
        <a:ext cx="1881633" cy="1128980"/>
      </dsp:txXfrm>
    </dsp:sp>
    <dsp:sp modelId="{528D1EBD-91C0-4538-8FB3-B30DDF196AFC}">
      <dsp:nvSpPr>
        <dsp:cNvPr id="0" name=""/>
        <dsp:cNvSpPr/>
      </dsp:nvSpPr>
      <dsp:spPr>
        <a:xfrm>
          <a:off x="2053513" y="1073760"/>
          <a:ext cx="398906" cy="466645"/>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53513" y="1073760"/>
        <a:ext cx="398906" cy="466645"/>
      </dsp:txXfrm>
    </dsp:sp>
    <dsp:sp modelId="{37207CDA-B19C-401F-B101-737A237BC938}">
      <dsp:nvSpPr>
        <dsp:cNvPr id="0" name=""/>
        <dsp:cNvSpPr/>
      </dsp:nvSpPr>
      <dsp:spPr>
        <a:xfrm>
          <a:off x="2640583" y="742592"/>
          <a:ext cx="1881633" cy="11289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Hair Detection</a:t>
          </a:r>
        </a:p>
      </dsp:txBody>
      <dsp:txXfrm>
        <a:off x="2640583" y="742592"/>
        <a:ext cx="1881633" cy="1128980"/>
      </dsp:txXfrm>
    </dsp:sp>
    <dsp:sp modelId="{CCCA09FA-A099-4B55-BD9E-38CE34FD697B}">
      <dsp:nvSpPr>
        <dsp:cNvPr id="0" name=""/>
        <dsp:cNvSpPr/>
      </dsp:nvSpPr>
      <dsp:spPr>
        <a:xfrm>
          <a:off x="4687800" y="1073760"/>
          <a:ext cx="398906" cy="466645"/>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7800" y="1073760"/>
        <a:ext cx="398906" cy="466645"/>
      </dsp:txXfrm>
    </dsp:sp>
    <dsp:sp modelId="{3B79C1A1-3015-43D0-B18C-257E507ECD9C}">
      <dsp:nvSpPr>
        <dsp:cNvPr id="0" name=""/>
        <dsp:cNvSpPr/>
      </dsp:nvSpPr>
      <dsp:spPr>
        <a:xfrm>
          <a:off x="5274870" y="742592"/>
          <a:ext cx="1881633" cy="112898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SVM + HOG</a:t>
          </a:r>
        </a:p>
      </dsp:txBody>
      <dsp:txXfrm>
        <a:off x="5274870" y="742592"/>
        <a:ext cx="1881633" cy="1128980"/>
      </dsp:txXfrm>
    </dsp:sp>
    <dsp:sp modelId="{792F1292-6D16-4FAF-A36B-DBD58D9FA42D}">
      <dsp:nvSpPr>
        <dsp:cNvPr id="0" name=""/>
        <dsp:cNvSpPr/>
      </dsp:nvSpPr>
      <dsp:spPr>
        <a:xfrm rot="5400000">
          <a:off x="6016234" y="2003287"/>
          <a:ext cx="398906" cy="466645"/>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016234" y="2003287"/>
        <a:ext cx="398906" cy="466645"/>
      </dsp:txXfrm>
    </dsp:sp>
    <dsp:sp modelId="{F3C761D8-CD8B-43F7-9AF5-7994E433D6FE}">
      <dsp:nvSpPr>
        <dsp:cNvPr id="0" name=""/>
        <dsp:cNvSpPr/>
      </dsp:nvSpPr>
      <dsp:spPr>
        <a:xfrm>
          <a:off x="5274870" y="2624226"/>
          <a:ext cx="1881633" cy="112898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Snake (omega shape)</a:t>
          </a:r>
        </a:p>
      </dsp:txBody>
      <dsp:txXfrm>
        <a:off x="5274870" y="2624226"/>
        <a:ext cx="1881633" cy="1128980"/>
      </dsp:txXfrm>
    </dsp:sp>
    <dsp:sp modelId="{E6BA4D0E-6C61-4D93-8807-D55094C45D56}">
      <dsp:nvSpPr>
        <dsp:cNvPr id="0" name=""/>
        <dsp:cNvSpPr/>
      </dsp:nvSpPr>
      <dsp:spPr>
        <a:xfrm rot="10800000">
          <a:off x="4710380" y="2955394"/>
          <a:ext cx="398906" cy="466645"/>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4710380" y="2955394"/>
        <a:ext cx="398906" cy="466645"/>
      </dsp:txXfrm>
    </dsp:sp>
    <dsp:sp modelId="{9D4E209B-A51E-49C0-84D2-B8A4CDFDFF83}">
      <dsp:nvSpPr>
        <dsp:cNvPr id="0" name=""/>
        <dsp:cNvSpPr/>
      </dsp:nvSpPr>
      <dsp:spPr>
        <a:xfrm>
          <a:off x="2640583" y="2624226"/>
          <a:ext cx="1881633" cy="112898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Result</a:t>
          </a:r>
        </a:p>
      </dsp:txBody>
      <dsp:txXfrm>
        <a:off x="2640583" y="2624226"/>
        <a:ext cx="1881633" cy="112898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7/20/2010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15</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Ngược</a:t>
            </a:r>
            <a:r>
              <a:rPr lang="en-US" baseline="0" smtClean="0"/>
              <a:t> lại, độ khớp tính được lớn hơn ngưỡng cho trước thì tức là trong cửa sổ đó có đường viền tương ứng với dạng mẫu và cửa sổ đó được chấp nhận.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Người</a:t>
            </a:r>
            <a:r>
              <a:rPr lang="en-US" baseline="0" smtClean="0"/>
              <a:t> trong video có tư thế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16</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smtClean="0"/>
              <a:t>Static </a:t>
            </a:r>
            <a:r>
              <a:rPr lang="en-US" dirty="0" err="1" smtClean="0"/>
              <a:t>HoG</a:t>
            </a:r>
            <a:r>
              <a:rPr lang="en-US" dirty="0" smtClean="0"/>
              <a:t> Encoding</a:t>
            </a:r>
          </a:p>
          <a:p>
            <a:r>
              <a:rPr lang="en-US" dirty="0" smtClean="0"/>
              <a:t>Collects </a:t>
            </a:r>
            <a:r>
              <a:rPr lang="en-US" dirty="0" err="1" smtClean="0"/>
              <a:t>HoGs</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endParaRPr lang="en-US"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19</a:t>
            </a:fld>
            <a:endParaRPr lang="fi-FI" smtClean="0">
              <a:ea typeface="DejaVu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a:t>
            </a:r>
          </a:p>
          <a:p>
            <a:pPr lvl="0"/>
            <a:r>
              <a:rPr lang="en-US" sz="1200" kern="1200" dirty="0" smtClean="0">
                <a:solidFill>
                  <a:schemeClr val="tx1"/>
                </a:solidFill>
                <a:latin typeface="+mn-lt"/>
                <a:ea typeface="+mn-ea"/>
                <a:cs typeface="+mn-cs"/>
              </a:rPr>
              <a:t>: vector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trưng</a:t>
            </a:r>
            <a:r>
              <a:rPr lang="en-US" sz="1200" kern="1200" dirty="0" smtClean="0">
                <a:solidFill>
                  <a:schemeClr val="tx1"/>
                </a:solidFill>
                <a:latin typeface="+mn-lt"/>
                <a:ea typeface="+mn-ea"/>
                <a:cs typeface="+mn-cs"/>
              </a:rPr>
              <a:t> ban </a:t>
            </a:r>
            <a:r>
              <a:rPr lang="en-US" sz="1200" kern="1200" dirty="0" err="1" smtClean="0">
                <a:solidFill>
                  <a:schemeClr val="tx1"/>
                </a:solidFill>
                <a:latin typeface="+mn-lt"/>
                <a:ea typeface="+mn-ea"/>
                <a:cs typeface="+mn-cs"/>
              </a:rPr>
              <a:t>đầu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block (</a:t>
            </a:r>
            <a:r>
              <a:rPr lang="en-US" sz="1200" kern="1200" dirty="0" err="1" smtClean="0">
                <a:solidFill>
                  <a:schemeClr val="tx1"/>
                </a:solidFill>
                <a:latin typeface="+mn-lt"/>
                <a:ea typeface="+mn-ea"/>
                <a:cs typeface="+mn-cs"/>
              </a:rPr>
              <a:t>chưa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chuẩn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hóa</a:t>
            </a:r>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 k-norm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k</a:t>
            </a:r>
            <a:r>
              <a:rPr lang="en-US" sz="1200" kern="1200" dirty="0" smtClean="0">
                <a:solidFill>
                  <a:schemeClr val="tx1"/>
                </a:solidFill>
                <a:latin typeface="+mn-lt"/>
                <a:ea typeface="+mn-ea"/>
                <a:cs typeface="+mn-cs"/>
              </a:rPr>
              <a:t> = 1, 2</a:t>
            </a:r>
          </a:p>
          <a:p>
            <a:pPr lvl="0"/>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số</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nhỏ</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Ý</a:t>
            </a:r>
            <a:r>
              <a:rPr lang="en-US" baseline="0" smtClean="0"/>
              <a:t> tưởng chính của snake là đưa ra các dạng mẫu có sẵn, ta tiến hành so khớp các dạng mẫu này với cửa sổ, xác định xem ảnh thân trên của người có mang hình dạng gần giống với dạng mẫu cho trước hay không</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Với</a:t>
            </a:r>
            <a:r>
              <a:rPr lang="en-US" baseline="0" smtClean="0"/>
              <a:t> dạng mẫu cho trước, cửa sổ đầu vào sẽ được tính độ khớp theo công thức và so sánh với giá trị ngưỡng, nếu độ khớp nhỏ hơn ngưỡng này tức là trong cửa sổ không có đường viền nào tương đồng với dạng mẫu và bị loại</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20/07/2010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20/07/2010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20/07/2010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20/07/2010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20/07/2010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20/07/2010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20/07/2010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20/07/2010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20/07/2010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20/07/2010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20/07/2010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20/07/2010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3.xml"/><Relationship Id="rId7" Type="http://schemas.openxmlformats.org/officeDocument/2006/relationships/image" Target="../media/image15.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png"/><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3657600"/>
            <a:ext cx="7772400" cy="1479550"/>
          </a:xfrm>
        </p:spPr>
        <p:txBody>
          <a:bodyPr>
            <a:normAutofit fontScale="90000"/>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1371600" y="5100638"/>
            <a:ext cx="6400800" cy="1400175"/>
          </a:xfrm>
        </p:spPr>
        <p:txBody>
          <a:bodyPr/>
          <a:lstStyle/>
          <a:p>
            <a:endParaRPr lang="fr-CA"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2"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p:cNvPicPr/>
          <p:nvPr/>
        </p:nvPicPr>
        <p:blipFill>
          <a:blip r:embed="rId3" cstate="print"/>
          <a:srcRect/>
          <a:stretch>
            <a:fillRect/>
          </a:stretch>
        </p:blipFill>
        <p:spPr bwMode="auto">
          <a:xfrm>
            <a:off x="3076230" y="4267200"/>
            <a:ext cx="3095970" cy="232330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Upper body detection </a:t>
            </a:r>
            <a:br>
              <a:rPr lang="en-US" dirty="0" smtClean="0"/>
            </a:br>
            <a:r>
              <a:rPr lang="en-US" dirty="0" smtClean="0"/>
              <a:t>by SVM + HOG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7"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8"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Rút trích đặc trưng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a:t>
            </a:r>
          </a:p>
          <a:p>
            <a:pPr marL="391686" indent="-293764">
              <a:buClr>
                <a:srgbClr val="0066CC"/>
              </a:buCl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15</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424801" y="304800"/>
            <a:ext cx="8228160" cy="798356"/>
          </a:xfrm>
        </p:spPr>
        <p:txBody>
          <a:bodyPr/>
          <a:lstStyle/>
          <a:p>
            <a:pPr eaLnBrk="1"/>
            <a:r>
              <a:rPr lang="fi-FI" dirty="0" smtClean="0"/>
              <a:t>Rút trích đặc trưng</a:t>
            </a:r>
            <a:endParaRPr lang="en-US" dirty="0" smtClean="0"/>
          </a:p>
        </p:txBody>
      </p:sp>
      <p:sp>
        <p:nvSpPr>
          <p:cNvPr id="6147" name="Rectangle 2"/>
          <p:cNvSpPr>
            <a:spLocks noGrp="1" noChangeArrowheads="1"/>
          </p:cNvSpPr>
          <p:nvPr>
            <p:ph type="body" idx="1"/>
          </p:nvPr>
        </p:nvSpPr>
        <p:spPr>
          <a:xfrm>
            <a:off x="230400" y="1066800"/>
            <a:ext cx="3499200" cy="5700790"/>
          </a:xfrm>
        </p:spPr>
        <p:txBody>
          <a:bodyPr/>
          <a:lstStyle/>
          <a:p>
            <a:pPr lvl="1" eaLnBrk="1">
              <a:buClr>
                <a:srgbClr val="0066CC"/>
              </a:buClr>
              <a:buSzPct val="45000"/>
              <a:buFont typeface="Wingdings" charset="2"/>
              <a:buChar char=""/>
            </a:pPr>
            <a:r>
              <a:rPr lang="fi-FI" dirty="0" smtClean="0"/>
              <a:t>Tính toán HOG</a:t>
            </a:r>
          </a:p>
          <a:p>
            <a:pPr lvl="2" eaLnBrk="1">
              <a:buClr>
                <a:srgbClr val="0066CC"/>
              </a:buClr>
              <a:buSzPct val="45000"/>
              <a:buFont typeface="Wingdings" charset="2"/>
              <a:buChar char=""/>
            </a:pPr>
            <a:r>
              <a:rPr lang="fi-FI" dirty="0" smtClean="0"/>
              <a:t>Chuẩn hóa ảnh</a:t>
            </a:r>
          </a:p>
          <a:p>
            <a:pPr lvl="2" eaLnBrk="1">
              <a:buClr>
                <a:srgbClr val="0066CC"/>
              </a:buClr>
              <a:buSzPct val="45000"/>
              <a:buFont typeface="Wingdings" charset="2"/>
              <a:buChar char=""/>
            </a:pPr>
            <a:r>
              <a:rPr lang="fi-FI" dirty="0" smtClean="0"/>
              <a:t>Tính gradient</a:t>
            </a:r>
          </a:p>
          <a:p>
            <a:pPr lvl="2" eaLnBrk="1">
              <a:buClr>
                <a:srgbClr val="0066CC"/>
              </a:buClr>
              <a:buSzPct val="45000"/>
              <a:buFont typeface="Wingdings" charset="2"/>
              <a:buChar char=""/>
            </a:pPr>
            <a:r>
              <a:rPr lang="fi-FI" dirty="0" smtClean="0"/>
              <a:t>Tính HOG cho từng cell</a:t>
            </a:r>
          </a:p>
          <a:p>
            <a:pPr lvl="1" eaLnBrk="1">
              <a:buClr>
                <a:srgbClr val="0066CC"/>
              </a:buClr>
              <a:buSzPct val="45000"/>
              <a:buFont typeface="Wingdings" charset="2"/>
              <a:buChar char=""/>
            </a:pPr>
            <a:r>
              <a:rPr lang="fi-FI" dirty="0" smtClean="0"/>
              <a:t>Thu thập HOG</a:t>
            </a:r>
          </a:p>
          <a:p>
            <a:pPr lvl="2" eaLnBrk="1">
              <a:buClr>
                <a:srgbClr val="0066CC"/>
              </a:buClr>
              <a:buSzPct val="45000"/>
              <a:buFont typeface="Wingdings" charset="2"/>
              <a:buChar char=""/>
            </a:pPr>
            <a:r>
              <a:rPr lang="fi-FI" dirty="0" smtClean="0"/>
              <a:t>Tính và chuẩn hóa vector đặc trưng cho từng block </a:t>
            </a:r>
          </a:p>
          <a:p>
            <a:pPr lvl="2" eaLnBrk="1">
              <a:buClr>
                <a:srgbClr val="0066CC"/>
              </a:buClr>
              <a:buSzPct val="45000"/>
              <a:buFont typeface="Wingdings" charset="2"/>
              <a:buChar char=""/>
            </a:pPr>
            <a:r>
              <a:rPr lang="fi-FI" dirty="0" smtClean="0"/>
              <a:t>Thu thập các đặc trưng HOG cho các cửa sổ</a:t>
            </a:r>
          </a:p>
          <a:p>
            <a:pPr eaLnBrk="1">
              <a:buClr>
                <a:srgbClr val="0066CC"/>
              </a:buClr>
              <a:buSzPct val="45000"/>
              <a:buFont typeface="Wingdings" charset="2"/>
              <a:buChar char=""/>
            </a:pPr>
            <a:endParaRPr lang="fi-FI" dirty="0" smtClean="0"/>
          </a:p>
          <a:p>
            <a:pPr eaLnBrk="1">
              <a:buClr>
                <a:srgbClr val="0066CC"/>
              </a:buClr>
              <a:buSzPct val="45000"/>
              <a:buFont typeface="Wingdings" charset="2"/>
              <a:buNone/>
            </a:pPr>
            <a:endParaRPr lang="fi-FI" dirty="0" smtClean="0"/>
          </a:p>
        </p:txBody>
      </p:sp>
      <p:sp>
        <p:nvSpPr>
          <p:cNvPr id="6150" name="Slide Number Placeholder 5"/>
          <p:cNvSpPr>
            <a:spLocks noGrp="1"/>
          </p:cNvSpPr>
          <p:nvPr>
            <p:ph type="sldNum" sz="quarter" idx="12"/>
          </p:nvPr>
        </p:nvSpPr>
        <p:spPr>
          <a:noFill/>
        </p:spPr>
        <p:txBody>
          <a:bodyPr/>
          <a:lstStyle/>
          <a:p>
            <a:fld id="{7123A162-20FF-4C59-8904-772CC94F1AD3}" type="slidenum">
              <a:rPr lang="fi-FI" smtClean="0">
                <a:ea typeface="DejaVu Sans" charset="0"/>
              </a:rPr>
              <a:pPr/>
              <a:t>16</a:t>
            </a:fld>
            <a:endParaRPr lang="fi-FI" smtClean="0">
              <a:ea typeface="DejaVu Sans" charset="0"/>
            </a:endParaRPr>
          </a:p>
        </p:txBody>
      </p:sp>
      <p:pic>
        <p:nvPicPr>
          <p:cNvPr id="6" name="Picture 5"/>
          <p:cNvPicPr/>
          <p:nvPr/>
        </p:nvPicPr>
        <p:blipFill>
          <a:blip r:embed="rId3" cstate="print"/>
          <a:srcRect/>
          <a:stretch>
            <a:fillRect/>
          </a:stretch>
        </p:blipFill>
        <p:spPr bwMode="auto">
          <a:xfrm>
            <a:off x="3876675" y="1209675"/>
            <a:ext cx="4886325" cy="519112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smtClean="0"/>
              <a:t>Cân bằng Histogram</a:t>
            </a:r>
          </a:p>
          <a:p>
            <a:pPr eaLnBrk="1">
              <a:buFont typeface="Wingdings" charset="2"/>
              <a:buChar char="§"/>
            </a:pPr>
            <a:r>
              <a:rPr lang="en-US" smtClean="0"/>
              <a:t>Làm giảm đi ảnh hưởng của sự thay đổi ánh sáng và shadowing ( che chắn)</a:t>
            </a:r>
          </a:p>
          <a:p>
            <a:pPr eaLnBrk="1">
              <a:buFont typeface="Wingdings" charset="2"/>
              <a:buChar char="§"/>
            </a:pPr>
            <a:endParaRPr lang="en-US" smtClean="0"/>
          </a:p>
          <a:p>
            <a:pPr eaLnBrk="1">
              <a:buFont typeface="Times New Roman" pitchFamily="16" charset="0"/>
              <a:buNone/>
            </a:pPr>
            <a:endParaRPr lang="en-US"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17</a:t>
            </a:fld>
            <a:endParaRPr lang="fi-FI" smtClean="0">
              <a:ea typeface="DejaVu Sans" charset="0"/>
            </a:endParaRPr>
          </a:p>
        </p:txBody>
      </p:sp>
      <p:pic>
        <p:nvPicPr>
          <p:cNvPr id="6" name="Picture 5"/>
          <p:cNvPicPr/>
          <p:nvPr/>
        </p:nvPicPr>
        <p:blipFill>
          <a:blip r:embed="rId2"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3"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4"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18</a:t>
            </a:fld>
            <a:endParaRPr lang="fi-FI" smtClean="0">
              <a:ea typeface="DejaVu Sans" charset="0"/>
            </a:endParaRPr>
          </a:p>
        </p:txBody>
      </p:sp>
      <p:pic>
        <p:nvPicPr>
          <p:cNvPr id="8" name="Picture 7"/>
          <p:cNvPicPr/>
          <p:nvPr/>
        </p:nvPicPr>
        <p:blipFill>
          <a:blip r:embed="rId5"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19</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sp>
        <p:nvSpPr>
          <p:cNvPr id="6" name="Content Placeholder 5"/>
          <p:cNvSpPr>
            <a:spLocks noGrp="1"/>
          </p:cNvSpPr>
          <p:nvPr>
            <p:ph idx="1"/>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học</a:t>
            </a:r>
            <a:r>
              <a:rPr lang="en-US" dirty="0" smtClean="0"/>
              <a:t> </a:t>
            </a:r>
            <a:r>
              <a:rPr lang="en-US" dirty="0" err="1" smtClean="0"/>
              <a:t>sinh</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p>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bằng</a:t>
            </a:r>
            <a:r>
              <a:rPr lang="en-US" dirty="0" smtClean="0"/>
              <a:t> Omega Shape</a:t>
            </a:r>
          </a:p>
          <a:p>
            <a:r>
              <a:rPr lang="en-US" dirty="0" err="1" smtClean="0"/>
              <a:t>Kết</a:t>
            </a:r>
            <a:r>
              <a:rPr lang="en-US" dirty="0" smtClean="0"/>
              <a:t> </a:t>
            </a:r>
            <a:r>
              <a:rPr lang="en-US" dirty="0" err="1" smtClean="0"/>
              <a:t>luận</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Tính gradient histogram cho từng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20</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Tính vector đặc trưng cho từng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21</a:t>
            </a:fld>
            <a:endParaRPr lang="fi-FI" dirty="0" smtClean="0">
              <a:ea typeface="DejaVu Sans" charset="0"/>
            </a:endParaRPr>
          </a:p>
        </p:txBody>
      </p:sp>
      <p:pic>
        <p:nvPicPr>
          <p:cNvPr id="6" name="Picture 5"/>
          <p:cNvPicPr/>
          <p:nvPr/>
        </p:nvPicPr>
        <p:blipFill>
          <a:blip r:embed="rId2"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22</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55626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55626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5562600" y="4267200"/>
            <a:ext cx="1638300" cy="904875"/>
          </a:xfrm>
          <a:prstGeom prst="rect">
            <a:avLst/>
          </a:prstGeom>
          <a:noFill/>
          <a:ln w="9525">
            <a:noFill/>
            <a:miter lim="800000"/>
            <a:headEnd/>
            <a:tailEnd/>
          </a:ln>
          <a:effectLst/>
        </p:spPr>
      </p:pic>
      <p:sp>
        <p:nvSpPr>
          <p:cNvPr id="9" name="TextBox 8"/>
          <p:cNvSpPr txBox="1"/>
          <p:nvPr/>
        </p:nvSpPr>
        <p:spPr>
          <a:xfrm>
            <a:off x="36576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36926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3733800" y="4495800"/>
            <a:ext cx="966931" cy="369332"/>
          </a:xfrm>
          <a:prstGeom prst="rect">
            <a:avLst/>
          </a:prstGeom>
          <a:noFill/>
        </p:spPr>
        <p:txBody>
          <a:bodyPr wrap="none" rtlCol="0">
            <a:spAutoFit/>
          </a:bodyPr>
          <a:lstStyle/>
          <a:p>
            <a:r>
              <a:rPr lang="en-US" dirty="0" smtClean="0"/>
              <a:t>L1-sqrt:</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Thu thập đặc trưng HoG cho từng cửa sổ</a:t>
            </a:r>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23</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2"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4"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5"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Nhãn</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 1)</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6"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7"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8"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9"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 (</a:t>
            </a:r>
            <a:r>
              <a:rPr lang="en-US" b="1"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Nhãn</a:t>
            </a:r>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 2)</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2"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3"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4"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5"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6"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2"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3"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Upper body detection </a:t>
            </a:r>
            <a:br>
              <a:rPr lang="en-US" dirty="0" smtClean="0"/>
            </a:br>
            <a:r>
              <a:rPr lang="en-US" dirty="0" smtClean="0"/>
              <a:t>by 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pic>
        <p:nvPicPr>
          <p:cNvPr id="6" name="Picture 5"/>
          <p:cNvPicPr/>
          <p:nvPr/>
        </p:nvPicPr>
        <p:blipFill>
          <a:blip r:embed="rId2" cstate="print"/>
          <a:srcRect/>
          <a:stretch>
            <a:fillRect/>
          </a:stretch>
        </p:blipFill>
        <p:spPr bwMode="auto">
          <a:xfrm>
            <a:off x="3276600" y="1371600"/>
            <a:ext cx="2552700" cy="24669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2"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afterEffect">
                                  <p:stCondLst>
                                    <p:cond delay="0"/>
                                  </p:stCondLst>
                                  <p:endCondLst>
                                    <p:cond evt="onNext" delay="0">
                                      <p:tgtEl>
                                        <p:sldTgt/>
                                      </p:tgtEl>
                                    </p:cond>
                                  </p:endCondLst>
                                  <p:iterate type="lt">
                                    <p:tmPct val="0"/>
                                  </p:iterate>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smtClean="0"/>
              <a:t>p </a:t>
            </a: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r>
              <a:rPr lang="en-US" sz="2400" b="1" smtClean="0"/>
              <a:t> threshold</a:t>
            </a:r>
            <a:endParaRPr 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endParaRPr lang="en-US"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sp>
        <p:nvSpPr>
          <p:cNvPr id="6" name="Content Placeholder 5"/>
          <p:cNvSpPr>
            <a:spLocks noGrp="1"/>
          </p:cNvSpPr>
          <p:nvPr>
            <p:ph idx="1"/>
          </p:nvPr>
        </p:nvSpPr>
        <p:spPr/>
        <p:txBody>
          <a:bodyPr/>
          <a:lstStyle/>
          <a:p>
            <a:endParaRPr lang="en-US"/>
          </a:p>
        </p:txBody>
      </p:sp>
      <p:graphicFrame>
        <p:nvGraphicFramePr>
          <p:cNvPr id="7" name="Diagram 6"/>
          <p:cNvGraphicFramePr/>
          <p:nvPr/>
        </p:nvGraphicFramePr>
        <p:xfrm>
          <a:off x="1219200" y="1600200"/>
          <a:ext cx="7162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E:\Data\3.jpg"/>
          <p:cNvPicPr>
            <a:picLocks noChangeAspect="1" noChangeArrowheads="1"/>
          </p:cNvPicPr>
          <p:nvPr/>
        </p:nvPicPr>
        <p:blipFill>
          <a:blip r:embed="rId7" cstate="print"/>
          <a:srcRect/>
          <a:stretch>
            <a:fillRect/>
          </a:stretch>
        </p:blipFill>
        <p:spPr bwMode="auto">
          <a:xfrm>
            <a:off x="1219199" y="2209800"/>
            <a:ext cx="1893277"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26" name="Picture 2"/>
          <p:cNvPicPr>
            <a:picLocks noChangeAspect="1" noChangeArrowheads="1"/>
          </p:cNvPicPr>
          <p:nvPr/>
        </p:nvPicPr>
        <p:blipFill>
          <a:blip r:embed="rId8" cstate="print"/>
          <a:srcRect/>
          <a:stretch>
            <a:fillRect/>
          </a:stretch>
        </p:blipFill>
        <p:spPr bwMode="auto">
          <a:xfrm>
            <a:off x="3871883" y="4038600"/>
            <a:ext cx="1919317"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44</a:t>
            </a:fld>
            <a:endParaRPr lang="fi-FI" smtClean="0">
              <a:ea typeface="DejaVu Sans"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3581400" y="1447800"/>
            <a:ext cx="4600575" cy="47053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743200" y="2286000"/>
            <a:ext cx="5310179" cy="338824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971800" y="2209800"/>
            <a:ext cx="5324475" cy="36957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2743200" y="2743200"/>
            <a:ext cx="5514975" cy="29813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Hair </a:t>
            </a:r>
            <a:r>
              <a:rPr lang="en-US" dirty="0" err="1" smtClean="0"/>
              <a:t>DeTECTION</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23622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438400" y="5562600"/>
            <a:ext cx="4493079" cy="990600"/>
          </a:xfrm>
          <a:prstGeom prst="rect">
            <a:avLst/>
          </a:prstGeom>
          <a:noFill/>
          <a:ln w="9525">
            <a:noFill/>
            <a:miter lim="800000"/>
            <a:headEnd/>
            <a:tailEnd/>
          </a:ln>
        </p:spPr>
      </p:pic>
      <p:sp>
        <p:nvSpPr>
          <p:cNvPr id="8" name="Right Arrow 7"/>
          <p:cNvSpPr/>
          <p:nvPr/>
        </p:nvSpPr>
        <p:spPr>
          <a:xfrm rot="5400000">
            <a:off x="4365822" y="47781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Hair Detection</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endParaRPr lang="en-US" dirty="0" smtClean="0"/>
          </a:p>
          <a:p>
            <a:endParaRPr lang="en-US" dirty="0" smtClean="0"/>
          </a:p>
          <a:p>
            <a:endParaRPr lang="en-US" dirty="0" smtClean="0"/>
          </a:p>
          <a:p>
            <a:endParaRPr lang="en-US" dirty="0" smtClean="0"/>
          </a:p>
          <a:p>
            <a:pPr>
              <a:buNone/>
            </a:pPr>
            <a:endParaRPr lang="en-US" dirty="0" smtClean="0"/>
          </a:p>
        </p:txBody>
      </p:sp>
      <p:pic>
        <p:nvPicPr>
          <p:cNvPr id="185346" name="Picture 2"/>
          <p:cNvPicPr>
            <a:picLocks noChangeAspect="1" noChangeArrowheads="1"/>
          </p:cNvPicPr>
          <p:nvPr/>
        </p:nvPicPr>
        <p:blipFill>
          <a:blip r:embed="rId2" cstate="print"/>
          <a:srcRect/>
          <a:stretch>
            <a:fillRect/>
          </a:stretch>
        </p:blipFill>
        <p:spPr bwMode="auto">
          <a:xfrm>
            <a:off x="3352800" y="2362200"/>
            <a:ext cx="2295525" cy="145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590800" y="44196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2"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2"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3"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4"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5"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6" cstate="print"/>
          <a:srcRect/>
          <a:stretch>
            <a:fillRect/>
          </a:stretch>
        </p:blipFill>
        <p:spPr bwMode="auto">
          <a:xfrm>
            <a:off x="3657600" y="4267200"/>
            <a:ext cx="1143000" cy="1148892"/>
          </a:xfrm>
          <a:prstGeom prst="rect">
            <a:avLst/>
          </a:prstGeom>
          <a:noFill/>
          <a:ln w="9525">
            <a:noFill/>
            <a:miter lim="800000"/>
            <a:headEnd/>
            <a:tailEnd/>
          </a:ln>
        </p:spPr>
      </p:pic>
      <p:cxnSp>
        <p:nvCxnSpPr>
          <p:cNvPr id="13" name="Straight Arrow Connector 12"/>
          <p:cNvCxnSpPr/>
          <p:nvPr/>
        </p:nvCxnSpPr>
        <p:spPr>
          <a:xfrm rot="5400000">
            <a:off x="4838700" y="3771900"/>
            <a:ext cx="762000" cy="685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2"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dirty="0" smtClean="0"/>
              <a:t>) &lt;= </a:t>
            </a:r>
            <a:r>
              <a:rPr lang="en-US" dirty="0" err="1"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101</TotalTime>
  <Words>1417</Words>
  <Application>Microsoft Office PowerPoint</Application>
  <PresentationFormat>On-screen Show (4:3)</PresentationFormat>
  <Paragraphs>232</Paragraphs>
  <Slides>56</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112</vt:lpstr>
      <vt:lpstr>Equation</vt:lpstr>
      <vt:lpstr>TÌM HIỂU KỸ THUẬT PHÁT HIỆN NGƯỜI TRONG VIDEO GIÁM SÁT LỚP HỌC</vt:lpstr>
      <vt:lpstr>Nội dung trình bày</vt:lpstr>
      <vt:lpstr>Giới thiệu bài toán</vt:lpstr>
      <vt:lpstr>Hướng tiếp cận</vt:lpstr>
      <vt:lpstr>Hair DeTECTION </vt:lpstr>
      <vt:lpstr>Hair Detection</vt:lpstr>
      <vt:lpstr>Single Gaussian</vt:lpstr>
      <vt:lpstr>Huấn Luyện</vt:lpstr>
      <vt:lpstr>Phân Lớp</vt:lpstr>
      <vt:lpstr>Kết quả</vt:lpstr>
      <vt:lpstr>Upper body detection  by SVM + HOG  </vt:lpstr>
      <vt:lpstr>Upper body detection by SVM + HOG</vt:lpstr>
      <vt:lpstr>Upper body detection by SVM + HOG</vt:lpstr>
      <vt:lpstr>Histogram of gradient (HOG) </vt:lpstr>
      <vt:lpstr>Rút trích đặc trưng</vt:lpstr>
      <vt:lpstr>Rút trích đặc trưng</vt:lpstr>
      <vt:lpstr>Chuẩn hóa ảnh</vt:lpstr>
      <vt:lpstr>Tính gradient</vt:lpstr>
      <vt:lpstr>Tính gradient</vt:lpstr>
      <vt:lpstr>Tính gradient histogram cho từng cell </vt:lpstr>
      <vt:lpstr>Tính vector đặc trưng cho từng block</vt:lpstr>
      <vt:lpstr>Chuẩn hóa block</vt:lpstr>
      <vt:lpstr>Thu thập đặc trưng HoG cho từng cửa sổ</vt:lpstr>
      <vt:lpstr>Support VeCTOR MACHINES (SVM) </vt:lpstr>
      <vt:lpstr>SVM</vt:lpstr>
      <vt:lpstr>Huấn Luyện</vt:lpstr>
      <vt:lpstr>Phân Lớp</vt:lpstr>
      <vt:lpstr>Kết quả</vt:lpstr>
      <vt:lpstr>Upper body detection  by Snake </vt:lpstr>
      <vt:lpstr>Snake</vt:lpstr>
      <vt:lpstr>Snake</vt:lpstr>
      <vt:lpstr>Snake</vt:lpstr>
      <vt:lpstr>Snake</vt:lpstr>
      <vt:lpstr>Snake</vt:lpstr>
      <vt:lpstr>Snake</vt:lpstr>
      <vt:lpstr>Snake</vt:lpstr>
      <vt:lpstr>Kết quả</vt:lpstr>
      <vt:lpstr>Kết quả thực nghiệm</vt:lpstr>
      <vt:lpstr>Khó khăn</vt:lpstr>
      <vt:lpstr>Hướng phát triển</vt:lpstr>
      <vt:lpstr>Cám ơn thầy cô  và các bạn đã theo dõi</vt:lpstr>
      <vt:lpstr>PHỤ LỤC </vt:lpstr>
      <vt:lpstr>hog </vt:lpstr>
      <vt:lpstr>Tính toán đặc trưng bằng Integrals Image</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hvu</dc:creator>
  <cp:lastModifiedBy>hvu</cp:lastModifiedBy>
  <cp:revision>14</cp:revision>
  <dcterms:created xsi:type="dcterms:W3CDTF">2010-07-18T18:09:04Z</dcterms:created>
  <dcterms:modified xsi:type="dcterms:W3CDTF">2010-07-20T10:10:23Z</dcterms:modified>
</cp:coreProperties>
</file>